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89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1D9203-E5D6-4E2D-A4BA-3219349AD4E2}" type="doc">
      <dgm:prSet loTypeId="urn:microsoft.com/office/officeart/2005/8/layout/vList5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CAB5F27E-9C0C-4E60-AFA8-32539676DA37}">
      <dgm:prSet custT="1"/>
      <dgm:spPr/>
      <dgm:t>
        <a:bodyPr/>
        <a:lstStyle/>
        <a:p>
          <a:pPr rtl="0"/>
          <a:r>
            <a:rPr lang="ru-RU" sz="1800" dirty="0" smtClean="0"/>
            <a:t>1. Универсальность (массовость) - применимость алгоритма к различным наборам исходных данных</a:t>
          </a:r>
          <a:r>
            <a:rPr lang="ru-RU" sz="1400" dirty="0" smtClean="0"/>
            <a:t>. </a:t>
          </a:r>
          <a:endParaRPr lang="ru-RU" sz="1400" dirty="0"/>
        </a:p>
      </dgm:t>
    </dgm:pt>
    <dgm:pt modelId="{A59E8292-BD2A-4D82-BDD8-56B537E0471E}" type="parTrans" cxnId="{96DD9A78-A304-4C1C-81C5-79E18485E35B}">
      <dgm:prSet/>
      <dgm:spPr/>
      <dgm:t>
        <a:bodyPr/>
        <a:lstStyle/>
        <a:p>
          <a:endParaRPr lang="ru-RU"/>
        </a:p>
      </dgm:t>
    </dgm:pt>
    <dgm:pt modelId="{12009E9C-692E-4262-B26A-239F254FDFE4}" type="sibTrans" cxnId="{96DD9A78-A304-4C1C-81C5-79E18485E35B}">
      <dgm:prSet/>
      <dgm:spPr/>
      <dgm:t>
        <a:bodyPr/>
        <a:lstStyle/>
        <a:p>
          <a:endParaRPr lang="ru-RU"/>
        </a:p>
      </dgm:t>
    </dgm:pt>
    <dgm:pt modelId="{D3747E66-DDA7-4ABA-8C7D-8E78F0F087DB}">
      <dgm:prSet custT="1"/>
      <dgm:spPr/>
      <dgm:t>
        <a:bodyPr/>
        <a:lstStyle/>
        <a:p>
          <a:pPr rtl="0"/>
          <a:r>
            <a:rPr lang="ru-RU" sz="1800" dirty="0" smtClean="0"/>
            <a:t>2. Дискретность - процесс решения задачи по алгоритму разбит на отдельные действия. </a:t>
          </a:r>
          <a:endParaRPr lang="ru-RU" sz="1800" dirty="0"/>
        </a:p>
      </dgm:t>
    </dgm:pt>
    <dgm:pt modelId="{1785282E-5C63-4A9B-BF46-9170556285B9}" type="parTrans" cxnId="{6FD5E5DE-F705-46DA-B703-5C40E263C727}">
      <dgm:prSet/>
      <dgm:spPr/>
      <dgm:t>
        <a:bodyPr/>
        <a:lstStyle/>
        <a:p>
          <a:endParaRPr lang="ru-RU"/>
        </a:p>
      </dgm:t>
    </dgm:pt>
    <dgm:pt modelId="{5CD3A561-D473-4B83-929A-95DC72C35DBA}" type="sibTrans" cxnId="{6FD5E5DE-F705-46DA-B703-5C40E263C727}">
      <dgm:prSet/>
      <dgm:spPr/>
      <dgm:t>
        <a:bodyPr/>
        <a:lstStyle/>
        <a:p>
          <a:endParaRPr lang="ru-RU"/>
        </a:p>
      </dgm:t>
    </dgm:pt>
    <dgm:pt modelId="{6BC0340A-E4A3-4F14-A009-3DA2BC31EA87}">
      <dgm:prSet custT="1"/>
      <dgm:spPr/>
      <dgm:t>
        <a:bodyPr/>
        <a:lstStyle/>
        <a:p>
          <a:pPr rtl="0"/>
          <a:r>
            <a:rPr lang="ru-RU" sz="1800" dirty="0" smtClean="0"/>
            <a:t>3. Однозначность (определенность, детерминированность) - правила и порядок выполнения действий алгоритма имеют единственное толкование. </a:t>
          </a:r>
          <a:endParaRPr lang="ru-RU" sz="1800" dirty="0"/>
        </a:p>
      </dgm:t>
    </dgm:pt>
    <dgm:pt modelId="{B8D9BFA1-3AAE-4FC0-B913-14C4BEA54B74}" type="parTrans" cxnId="{E362A287-5E61-4569-B2F5-07CD99E76668}">
      <dgm:prSet/>
      <dgm:spPr/>
      <dgm:t>
        <a:bodyPr/>
        <a:lstStyle/>
        <a:p>
          <a:endParaRPr lang="ru-RU"/>
        </a:p>
      </dgm:t>
    </dgm:pt>
    <dgm:pt modelId="{A1CF8208-A099-4E01-BF75-4D45A4C22871}" type="sibTrans" cxnId="{E362A287-5E61-4569-B2F5-07CD99E76668}">
      <dgm:prSet/>
      <dgm:spPr/>
      <dgm:t>
        <a:bodyPr/>
        <a:lstStyle/>
        <a:p>
          <a:endParaRPr lang="ru-RU"/>
        </a:p>
      </dgm:t>
    </dgm:pt>
    <dgm:pt modelId="{3DFFE728-1D6A-4414-9F61-2EF78F1EED90}">
      <dgm:prSet custT="1"/>
      <dgm:spPr/>
      <dgm:t>
        <a:bodyPr/>
        <a:lstStyle/>
        <a:p>
          <a:pPr rtl="0"/>
          <a:r>
            <a:rPr lang="ru-RU" sz="1800" dirty="0" smtClean="0"/>
            <a:t>4. Результативность (конечность)- по завершении выполнения алгоритма обязательно получается конечный результат. </a:t>
          </a:r>
          <a:endParaRPr lang="ru-RU" sz="1800" dirty="0"/>
        </a:p>
      </dgm:t>
    </dgm:pt>
    <dgm:pt modelId="{BFE1A87F-0683-401F-8892-AEA0CBEA831D}" type="parTrans" cxnId="{2F11EB70-2F32-4032-87D0-124F8F4225C7}">
      <dgm:prSet/>
      <dgm:spPr/>
      <dgm:t>
        <a:bodyPr/>
        <a:lstStyle/>
        <a:p>
          <a:endParaRPr lang="ru-RU"/>
        </a:p>
      </dgm:t>
    </dgm:pt>
    <dgm:pt modelId="{0BB5493B-E44D-4E21-97A2-8D07E7D2F52A}" type="sibTrans" cxnId="{2F11EB70-2F32-4032-87D0-124F8F4225C7}">
      <dgm:prSet/>
      <dgm:spPr/>
      <dgm:t>
        <a:bodyPr/>
        <a:lstStyle/>
        <a:p>
          <a:endParaRPr lang="ru-RU"/>
        </a:p>
      </dgm:t>
    </dgm:pt>
    <dgm:pt modelId="{7302366D-730E-4599-AC36-C4E40E917665}">
      <dgm:prSet custT="1"/>
      <dgm:spPr/>
      <dgm:t>
        <a:bodyPr/>
        <a:lstStyle/>
        <a:p>
          <a:pPr rtl="0"/>
          <a:r>
            <a:rPr lang="ru-RU" sz="1800" dirty="0" smtClean="0"/>
            <a:t>5. Понятность и выполнимость - результата алгоритма достигается за конечное число шагов.</a:t>
          </a:r>
          <a:endParaRPr lang="ru-RU" sz="1800" dirty="0"/>
        </a:p>
      </dgm:t>
    </dgm:pt>
    <dgm:pt modelId="{7DE6BE10-BC8E-46B3-91C5-9A00C421E6CC}" type="parTrans" cxnId="{CF4686EE-D1AB-43DD-BA97-87720A559251}">
      <dgm:prSet/>
      <dgm:spPr/>
      <dgm:t>
        <a:bodyPr/>
        <a:lstStyle/>
        <a:p>
          <a:endParaRPr lang="ru-RU"/>
        </a:p>
      </dgm:t>
    </dgm:pt>
    <dgm:pt modelId="{043FB9C4-3094-443C-95A8-348921A9A075}" type="sibTrans" cxnId="{CF4686EE-D1AB-43DD-BA97-87720A559251}">
      <dgm:prSet/>
      <dgm:spPr/>
      <dgm:t>
        <a:bodyPr/>
        <a:lstStyle/>
        <a:p>
          <a:endParaRPr lang="ru-RU"/>
        </a:p>
      </dgm:t>
    </dgm:pt>
    <dgm:pt modelId="{9839DBEF-BE20-4BC6-87F7-0A0289504302}" type="pres">
      <dgm:prSet presAssocID="{861D9203-E5D6-4E2D-A4BA-3219349AD4E2}" presName="Name0" presStyleCnt="0">
        <dgm:presLayoutVars>
          <dgm:dir/>
          <dgm:animLvl val="lvl"/>
          <dgm:resizeHandles val="exact"/>
        </dgm:presLayoutVars>
      </dgm:prSet>
      <dgm:spPr/>
    </dgm:pt>
    <dgm:pt modelId="{4BEC910C-7F74-4639-85F8-6F99C2694D9E}" type="pres">
      <dgm:prSet presAssocID="{CAB5F27E-9C0C-4E60-AFA8-32539676DA37}" presName="linNode" presStyleCnt="0"/>
      <dgm:spPr/>
    </dgm:pt>
    <dgm:pt modelId="{DD103FA8-8EB2-4146-94FA-8173B4F5DB57}" type="pres">
      <dgm:prSet presAssocID="{CAB5F27E-9C0C-4E60-AFA8-32539676DA37}" presName="parentText" presStyleLbl="node1" presStyleIdx="0" presStyleCnt="5" custScaleX="277778">
        <dgm:presLayoutVars>
          <dgm:chMax val="1"/>
          <dgm:bulletEnabled val="1"/>
        </dgm:presLayoutVars>
      </dgm:prSet>
      <dgm:spPr/>
    </dgm:pt>
    <dgm:pt modelId="{9604CC8C-4871-4847-80CE-5D9660D9EED3}" type="pres">
      <dgm:prSet presAssocID="{12009E9C-692E-4262-B26A-239F254FDFE4}" presName="sp" presStyleCnt="0"/>
      <dgm:spPr/>
    </dgm:pt>
    <dgm:pt modelId="{8B7F7804-90B1-4276-BC4B-B0269C51834C}" type="pres">
      <dgm:prSet presAssocID="{D3747E66-DDA7-4ABA-8C7D-8E78F0F087DB}" presName="linNode" presStyleCnt="0"/>
      <dgm:spPr/>
    </dgm:pt>
    <dgm:pt modelId="{71747153-C0A0-4E2F-814B-C9821753F4D9}" type="pres">
      <dgm:prSet presAssocID="{D3747E66-DDA7-4ABA-8C7D-8E78F0F087DB}" presName="parentText" presStyleLbl="node1" presStyleIdx="1" presStyleCnt="5" custScaleX="277778">
        <dgm:presLayoutVars>
          <dgm:chMax val="1"/>
          <dgm:bulletEnabled val="1"/>
        </dgm:presLayoutVars>
      </dgm:prSet>
      <dgm:spPr/>
    </dgm:pt>
    <dgm:pt modelId="{705DD5D0-0E26-448E-8FAE-7061E6217463}" type="pres">
      <dgm:prSet presAssocID="{5CD3A561-D473-4B83-929A-95DC72C35DBA}" presName="sp" presStyleCnt="0"/>
      <dgm:spPr/>
    </dgm:pt>
    <dgm:pt modelId="{77B38A98-90F4-4B68-98A6-3E1FF99A8320}" type="pres">
      <dgm:prSet presAssocID="{6BC0340A-E4A3-4F14-A009-3DA2BC31EA87}" presName="linNode" presStyleCnt="0"/>
      <dgm:spPr/>
    </dgm:pt>
    <dgm:pt modelId="{F3FC993E-3D1D-4259-A938-002D41D8E339}" type="pres">
      <dgm:prSet presAssocID="{6BC0340A-E4A3-4F14-A009-3DA2BC31EA87}" presName="parentText" presStyleLbl="node1" presStyleIdx="2" presStyleCnt="5" custScaleX="277778">
        <dgm:presLayoutVars>
          <dgm:chMax val="1"/>
          <dgm:bulletEnabled val="1"/>
        </dgm:presLayoutVars>
      </dgm:prSet>
      <dgm:spPr/>
    </dgm:pt>
    <dgm:pt modelId="{7BA6F8CB-EB59-4E9D-8B48-F46CE0FDB452}" type="pres">
      <dgm:prSet presAssocID="{A1CF8208-A099-4E01-BF75-4D45A4C22871}" presName="sp" presStyleCnt="0"/>
      <dgm:spPr/>
    </dgm:pt>
    <dgm:pt modelId="{A3F3548F-5896-4D14-8820-300989E57852}" type="pres">
      <dgm:prSet presAssocID="{3DFFE728-1D6A-4414-9F61-2EF78F1EED90}" presName="linNode" presStyleCnt="0"/>
      <dgm:spPr/>
    </dgm:pt>
    <dgm:pt modelId="{0D44B37B-577A-45BB-8EEA-3C35CB596178}" type="pres">
      <dgm:prSet presAssocID="{3DFFE728-1D6A-4414-9F61-2EF78F1EED90}" presName="parentText" presStyleLbl="node1" presStyleIdx="3" presStyleCnt="5" custScaleX="277778">
        <dgm:presLayoutVars>
          <dgm:chMax val="1"/>
          <dgm:bulletEnabled val="1"/>
        </dgm:presLayoutVars>
      </dgm:prSet>
      <dgm:spPr/>
    </dgm:pt>
    <dgm:pt modelId="{EF5A7A1E-2140-4195-9710-74C43880BA80}" type="pres">
      <dgm:prSet presAssocID="{0BB5493B-E44D-4E21-97A2-8D07E7D2F52A}" presName="sp" presStyleCnt="0"/>
      <dgm:spPr/>
    </dgm:pt>
    <dgm:pt modelId="{42D173BC-A064-405F-8E44-5D71436AE022}" type="pres">
      <dgm:prSet presAssocID="{7302366D-730E-4599-AC36-C4E40E917665}" presName="linNode" presStyleCnt="0"/>
      <dgm:spPr/>
    </dgm:pt>
    <dgm:pt modelId="{F4E1DA52-8494-422E-B6A1-9802C86F4C08}" type="pres">
      <dgm:prSet presAssocID="{7302366D-730E-4599-AC36-C4E40E917665}" presName="parentText" presStyleLbl="node1" presStyleIdx="4" presStyleCnt="5" custScaleX="277778">
        <dgm:presLayoutVars>
          <dgm:chMax val="1"/>
          <dgm:bulletEnabled val="1"/>
        </dgm:presLayoutVars>
      </dgm:prSet>
      <dgm:spPr/>
    </dgm:pt>
  </dgm:ptLst>
  <dgm:cxnLst>
    <dgm:cxn modelId="{9F03D749-66AF-49F3-BEFF-248E6982FEAC}" type="presOf" srcId="{6BC0340A-E4A3-4F14-A009-3DA2BC31EA87}" destId="{F3FC993E-3D1D-4259-A938-002D41D8E339}" srcOrd="0" destOrd="0" presId="urn:microsoft.com/office/officeart/2005/8/layout/vList5"/>
    <dgm:cxn modelId="{6FD5E5DE-F705-46DA-B703-5C40E263C727}" srcId="{861D9203-E5D6-4E2D-A4BA-3219349AD4E2}" destId="{D3747E66-DDA7-4ABA-8C7D-8E78F0F087DB}" srcOrd="1" destOrd="0" parTransId="{1785282E-5C63-4A9B-BF46-9170556285B9}" sibTransId="{5CD3A561-D473-4B83-929A-95DC72C35DBA}"/>
    <dgm:cxn modelId="{CF4686EE-D1AB-43DD-BA97-87720A559251}" srcId="{861D9203-E5D6-4E2D-A4BA-3219349AD4E2}" destId="{7302366D-730E-4599-AC36-C4E40E917665}" srcOrd="4" destOrd="0" parTransId="{7DE6BE10-BC8E-46B3-91C5-9A00C421E6CC}" sibTransId="{043FB9C4-3094-443C-95A8-348921A9A075}"/>
    <dgm:cxn modelId="{17BEFBEA-0E11-4FFC-9561-C70FC8D4E866}" type="presOf" srcId="{861D9203-E5D6-4E2D-A4BA-3219349AD4E2}" destId="{9839DBEF-BE20-4BC6-87F7-0A0289504302}" srcOrd="0" destOrd="0" presId="urn:microsoft.com/office/officeart/2005/8/layout/vList5"/>
    <dgm:cxn modelId="{2F11EB70-2F32-4032-87D0-124F8F4225C7}" srcId="{861D9203-E5D6-4E2D-A4BA-3219349AD4E2}" destId="{3DFFE728-1D6A-4414-9F61-2EF78F1EED90}" srcOrd="3" destOrd="0" parTransId="{BFE1A87F-0683-401F-8892-AEA0CBEA831D}" sibTransId="{0BB5493B-E44D-4E21-97A2-8D07E7D2F52A}"/>
    <dgm:cxn modelId="{1EEDABD1-D6D3-4052-8321-DC21B2A7ED9C}" type="presOf" srcId="{7302366D-730E-4599-AC36-C4E40E917665}" destId="{F4E1DA52-8494-422E-B6A1-9802C86F4C08}" srcOrd="0" destOrd="0" presId="urn:microsoft.com/office/officeart/2005/8/layout/vList5"/>
    <dgm:cxn modelId="{E020DF9D-C22F-421D-A54A-EB461279DC2A}" type="presOf" srcId="{3DFFE728-1D6A-4414-9F61-2EF78F1EED90}" destId="{0D44B37B-577A-45BB-8EEA-3C35CB596178}" srcOrd="0" destOrd="0" presId="urn:microsoft.com/office/officeart/2005/8/layout/vList5"/>
    <dgm:cxn modelId="{54A1BADC-B82C-4B4B-B72D-806A9D9A6866}" type="presOf" srcId="{CAB5F27E-9C0C-4E60-AFA8-32539676DA37}" destId="{DD103FA8-8EB2-4146-94FA-8173B4F5DB57}" srcOrd="0" destOrd="0" presId="urn:microsoft.com/office/officeart/2005/8/layout/vList5"/>
    <dgm:cxn modelId="{E362A287-5E61-4569-B2F5-07CD99E76668}" srcId="{861D9203-E5D6-4E2D-A4BA-3219349AD4E2}" destId="{6BC0340A-E4A3-4F14-A009-3DA2BC31EA87}" srcOrd="2" destOrd="0" parTransId="{B8D9BFA1-3AAE-4FC0-B913-14C4BEA54B74}" sibTransId="{A1CF8208-A099-4E01-BF75-4D45A4C22871}"/>
    <dgm:cxn modelId="{96DD9A78-A304-4C1C-81C5-79E18485E35B}" srcId="{861D9203-E5D6-4E2D-A4BA-3219349AD4E2}" destId="{CAB5F27E-9C0C-4E60-AFA8-32539676DA37}" srcOrd="0" destOrd="0" parTransId="{A59E8292-BD2A-4D82-BDD8-56B537E0471E}" sibTransId="{12009E9C-692E-4262-B26A-239F254FDFE4}"/>
    <dgm:cxn modelId="{F5659BF3-D20D-4C7E-8C6D-393C005D64E2}" type="presOf" srcId="{D3747E66-DDA7-4ABA-8C7D-8E78F0F087DB}" destId="{71747153-C0A0-4E2F-814B-C9821753F4D9}" srcOrd="0" destOrd="0" presId="urn:microsoft.com/office/officeart/2005/8/layout/vList5"/>
    <dgm:cxn modelId="{602817D8-C45F-4419-81B0-32D57A3A4073}" type="presParOf" srcId="{9839DBEF-BE20-4BC6-87F7-0A0289504302}" destId="{4BEC910C-7F74-4639-85F8-6F99C2694D9E}" srcOrd="0" destOrd="0" presId="urn:microsoft.com/office/officeart/2005/8/layout/vList5"/>
    <dgm:cxn modelId="{73C38753-F202-4682-AD77-160181D15B02}" type="presParOf" srcId="{4BEC910C-7F74-4639-85F8-6F99C2694D9E}" destId="{DD103FA8-8EB2-4146-94FA-8173B4F5DB57}" srcOrd="0" destOrd="0" presId="urn:microsoft.com/office/officeart/2005/8/layout/vList5"/>
    <dgm:cxn modelId="{9477C6FD-1BA1-4398-8044-F1B4825807C5}" type="presParOf" srcId="{9839DBEF-BE20-4BC6-87F7-0A0289504302}" destId="{9604CC8C-4871-4847-80CE-5D9660D9EED3}" srcOrd="1" destOrd="0" presId="urn:microsoft.com/office/officeart/2005/8/layout/vList5"/>
    <dgm:cxn modelId="{7D55FEE9-7552-4E94-A262-F448E945C1DB}" type="presParOf" srcId="{9839DBEF-BE20-4BC6-87F7-0A0289504302}" destId="{8B7F7804-90B1-4276-BC4B-B0269C51834C}" srcOrd="2" destOrd="0" presId="urn:microsoft.com/office/officeart/2005/8/layout/vList5"/>
    <dgm:cxn modelId="{DB2C6B31-4102-4E2A-AB89-5CFFE92022B6}" type="presParOf" srcId="{8B7F7804-90B1-4276-BC4B-B0269C51834C}" destId="{71747153-C0A0-4E2F-814B-C9821753F4D9}" srcOrd="0" destOrd="0" presId="urn:microsoft.com/office/officeart/2005/8/layout/vList5"/>
    <dgm:cxn modelId="{DD15F6FB-650B-482A-BE26-5CBCA7432931}" type="presParOf" srcId="{9839DBEF-BE20-4BC6-87F7-0A0289504302}" destId="{705DD5D0-0E26-448E-8FAE-7061E6217463}" srcOrd="3" destOrd="0" presId="urn:microsoft.com/office/officeart/2005/8/layout/vList5"/>
    <dgm:cxn modelId="{C8F01000-135B-469F-B55C-AAC544133147}" type="presParOf" srcId="{9839DBEF-BE20-4BC6-87F7-0A0289504302}" destId="{77B38A98-90F4-4B68-98A6-3E1FF99A8320}" srcOrd="4" destOrd="0" presId="urn:microsoft.com/office/officeart/2005/8/layout/vList5"/>
    <dgm:cxn modelId="{8BE3581D-2BDE-41B2-B4EE-42833DC29368}" type="presParOf" srcId="{77B38A98-90F4-4B68-98A6-3E1FF99A8320}" destId="{F3FC993E-3D1D-4259-A938-002D41D8E339}" srcOrd="0" destOrd="0" presId="urn:microsoft.com/office/officeart/2005/8/layout/vList5"/>
    <dgm:cxn modelId="{CD16EF19-8A98-41CD-8A55-D342A974B2B7}" type="presParOf" srcId="{9839DBEF-BE20-4BC6-87F7-0A0289504302}" destId="{7BA6F8CB-EB59-4E9D-8B48-F46CE0FDB452}" srcOrd="5" destOrd="0" presId="urn:microsoft.com/office/officeart/2005/8/layout/vList5"/>
    <dgm:cxn modelId="{B470FE78-EAF1-4DDA-87D7-8A3860710F54}" type="presParOf" srcId="{9839DBEF-BE20-4BC6-87F7-0A0289504302}" destId="{A3F3548F-5896-4D14-8820-300989E57852}" srcOrd="6" destOrd="0" presId="urn:microsoft.com/office/officeart/2005/8/layout/vList5"/>
    <dgm:cxn modelId="{8A57BD31-B8AE-4384-9F03-5346775BBCF3}" type="presParOf" srcId="{A3F3548F-5896-4D14-8820-300989E57852}" destId="{0D44B37B-577A-45BB-8EEA-3C35CB596178}" srcOrd="0" destOrd="0" presId="urn:microsoft.com/office/officeart/2005/8/layout/vList5"/>
    <dgm:cxn modelId="{FF5FA08E-4D10-4F80-9A3F-E5A7BB967AC6}" type="presParOf" srcId="{9839DBEF-BE20-4BC6-87F7-0A0289504302}" destId="{EF5A7A1E-2140-4195-9710-74C43880BA80}" srcOrd="7" destOrd="0" presId="urn:microsoft.com/office/officeart/2005/8/layout/vList5"/>
    <dgm:cxn modelId="{D3D3A599-4FC2-427D-87F3-91ADB33B55F4}" type="presParOf" srcId="{9839DBEF-BE20-4BC6-87F7-0A0289504302}" destId="{42D173BC-A064-405F-8E44-5D71436AE022}" srcOrd="8" destOrd="0" presId="urn:microsoft.com/office/officeart/2005/8/layout/vList5"/>
    <dgm:cxn modelId="{07696BBF-2001-4626-91B2-45E93862C60C}" type="presParOf" srcId="{42D173BC-A064-405F-8E44-5D71436AE022}" destId="{F4E1DA52-8494-422E-B6A1-9802C86F4C08}" srcOrd="0" destOrd="0" presId="urn:microsoft.com/office/officeart/2005/8/layout/vList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80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>
            <a:lvl1pPr>
              <a:defRPr sz="2400">
                <a:solidFill>
                  <a:srgbClr val="000099"/>
                </a:solidFill>
              </a:defRPr>
            </a:lvl1pPr>
            <a:lvl2pPr>
              <a:defRPr sz="2400">
                <a:solidFill>
                  <a:srgbClr val="000099"/>
                </a:solidFill>
              </a:defRPr>
            </a:lvl2pPr>
            <a:lvl3pPr>
              <a:defRPr>
                <a:solidFill>
                  <a:srgbClr val="000099"/>
                </a:solidFill>
              </a:defRPr>
            </a:lvl3pPr>
            <a:lvl4pPr>
              <a:defRPr>
                <a:solidFill>
                  <a:srgbClr val="000099"/>
                </a:solidFill>
              </a:defRPr>
            </a:lvl4pPr>
            <a:lvl5pPr>
              <a:defRPr>
                <a:solidFill>
                  <a:srgbClr val="000099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15" descr="t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 flipV="1">
            <a:off x="0" y="214290"/>
            <a:ext cx="7858125" cy="4953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57224" y="142852"/>
            <a:ext cx="6643734" cy="571504"/>
          </a:xfrm>
        </p:spPr>
        <p:txBody>
          <a:bodyPr>
            <a:noAutofit/>
          </a:bodyPr>
          <a:lstStyle>
            <a:lvl1pPr algn="l">
              <a:defRPr sz="3200" b="1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Haga clic para modificar el estilo de título del patrón</a:t>
            </a:r>
            <a:endParaRPr lang="ru-RU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Haga clic para modificar el estilo de texto del patrón</a:t>
            </a:r>
          </a:p>
          <a:p>
            <a:pPr lvl="1"/>
            <a:r>
              <a:rPr lang="ru-RU" smtClean="0"/>
              <a:t>Segundo nivel</a:t>
            </a:r>
          </a:p>
          <a:p>
            <a:pPr lvl="2"/>
            <a:r>
              <a:rPr lang="ru-RU" smtClean="0"/>
              <a:t>Tercer nivel</a:t>
            </a:r>
          </a:p>
          <a:p>
            <a:pPr lvl="3"/>
            <a:r>
              <a:rPr lang="ru-RU" smtClean="0"/>
              <a:t>Cuarto nivel</a:t>
            </a:r>
          </a:p>
          <a:p>
            <a:pPr lvl="4"/>
            <a:r>
              <a:rPr lang="ru-RU" smtClean="0"/>
              <a:t>Quinto nivel</a:t>
            </a:r>
            <a:endParaRPr lang="ru-RU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6 Imagen" descr="binary_comms_network_istock_4319108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festival.1september.ru/articles/550683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3372" y="4714884"/>
            <a:ext cx="4757726" cy="1857388"/>
          </a:xfrm>
        </p:spPr>
        <p:txBody>
          <a:bodyPr>
            <a:normAutofit/>
          </a:bodyPr>
          <a:lstStyle/>
          <a:p>
            <a:pPr algn="l"/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 класс</a:t>
            </a:r>
          </a:p>
          <a:p>
            <a:pPr algn="l"/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учебнику Н. </a:t>
            </a:r>
            <a:r>
              <a:rPr lang="ru-RU" sz="1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Угриновича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Информатика и ИКТ  9 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</a:t>
            </a:r>
          </a:p>
          <a:p>
            <a:pPr algn="l"/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Составил: </a:t>
            </a:r>
            <a:r>
              <a:rPr lang="ru-RU" sz="1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Бобровный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В.О. учитель информатики МАОУ СОШ№22 </a:t>
            </a:r>
          </a:p>
          <a:p>
            <a:pPr algn="l"/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Новороссийск, Краснодарский край</a:t>
            </a:r>
            <a:endParaRPr lang="ru-RU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500042"/>
            <a:ext cx="84296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Down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ngle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Алгоритм его понятие </a:t>
            </a:r>
          </a:p>
          <a:p>
            <a:pPr algn="ctr"/>
            <a:r>
              <a:rPr lang="ru-RU" sz="6000" b="1" cap="none" spc="0" dirty="0" smtClean="0">
                <a:ln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и свойства</a:t>
            </a:r>
            <a:endParaRPr lang="ru-RU" sz="6000" b="1" cap="none" spc="0" dirty="0">
              <a:ln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ru-RU" dirty="0" smtClean="0"/>
              <a:t>Что </a:t>
            </a:r>
            <a:r>
              <a:rPr lang="ru-RU" dirty="0" smtClean="0"/>
              <a:t>такое алгоритм</a:t>
            </a:r>
            <a:r>
              <a:rPr lang="ru-RU" dirty="0" smtClean="0"/>
              <a:t>?</a:t>
            </a:r>
          </a:p>
          <a:p>
            <a:pPr marL="457200" indent="-457200">
              <a:buAutoNum type="arabicPeriod"/>
            </a:pPr>
            <a:endParaRPr lang="ru-RU" dirty="0" smtClean="0"/>
          </a:p>
          <a:p>
            <a:pPr marL="457200" indent="-457200">
              <a:buAutoNum type="arabicPeriod"/>
            </a:pPr>
            <a:r>
              <a:rPr lang="ru-RU" dirty="0" smtClean="0"/>
              <a:t>Свойствами алгоритма </a:t>
            </a:r>
            <a:r>
              <a:rPr lang="ru-RU" dirty="0" smtClean="0"/>
              <a:t>являются?</a:t>
            </a:r>
          </a:p>
          <a:p>
            <a:pPr marL="457200" indent="-457200">
              <a:buAutoNum type="arabicPeriod"/>
            </a:pPr>
            <a:endParaRPr lang="ru-RU" dirty="0" smtClean="0"/>
          </a:p>
          <a:p>
            <a:pPr marL="457200" indent="-457200">
              <a:buAutoNum type="arabicPeriod"/>
            </a:pPr>
            <a:r>
              <a:rPr lang="ru-RU" dirty="0" smtClean="0"/>
              <a:t>Расчлененность алгоритма на отдельные шаги, возможность выполнения которых исполнителем не вызывает сомнений, отражена в свойстве алгоритма, которое </a:t>
            </a:r>
            <a:r>
              <a:rPr lang="ru-RU" dirty="0" smtClean="0"/>
              <a:t>называется?</a:t>
            </a:r>
          </a:p>
          <a:p>
            <a:pPr marL="457200" indent="-457200">
              <a:buAutoNum type="arabicPeriod"/>
            </a:pPr>
            <a:endParaRPr lang="ru-RU" dirty="0" smtClean="0"/>
          </a:p>
          <a:p>
            <a:pPr marL="457200" indent="-457200">
              <a:buAutoNum type="arabicPeriod"/>
            </a:pPr>
            <a:r>
              <a:rPr lang="ru-RU" dirty="0" smtClean="0"/>
              <a:t>Запись алгоритма в виде последовательности команд компьютеру </a:t>
            </a:r>
            <a:r>
              <a:rPr lang="ru-RU" dirty="0" smtClean="0"/>
              <a:t>называется?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Ответьте на вопросы: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6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Спасибо за урок!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002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2260" y="3571876"/>
            <a:ext cx="3066476" cy="2857520"/>
          </a:xfrm>
          <a:prstGeom prst="rect">
            <a:avLst/>
          </a:prstGeom>
        </p:spPr>
      </p:pic>
    </p:spTree>
  </p:cSld>
  <p:clrMapOvr>
    <a:masterClrMapping/>
  </p:clrMapOvr>
  <p:transition spd="slow">
    <p:newsflash/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Материал взят </a:t>
            </a:r>
          </a:p>
          <a:p>
            <a:pPr marL="457200" indent="-457200">
              <a:buAutoNum type="arabicPeriod"/>
            </a:pPr>
            <a:r>
              <a:rPr lang="en-US" dirty="0" smtClean="0">
                <a:hlinkClick r:id="rId2"/>
              </a:rPr>
              <a:t>http</a:t>
            </a:r>
            <a:r>
              <a:rPr lang="en-US" dirty="0" smtClean="0">
                <a:hlinkClick r:id="rId2"/>
              </a:rPr>
              <a:t>://festival.1september.ru/articles/550683</a:t>
            </a:r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pPr marL="457200" indent="-457200">
              <a:buAutoNum type="arabicPeriod"/>
            </a:pPr>
            <a:r>
              <a:rPr lang="ru-RU" dirty="0" smtClean="0"/>
              <a:t>Учебник </a:t>
            </a:r>
            <a:r>
              <a:rPr lang="ru-RU" dirty="0" err="1" smtClean="0"/>
              <a:t>Угринович</a:t>
            </a:r>
            <a:r>
              <a:rPr lang="ru-RU" dirty="0" smtClean="0"/>
              <a:t> Н.Д. «Информатика и ИКТ 9 класс»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072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72264" y="4000504"/>
            <a:ext cx="2247909" cy="200026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42852"/>
            <a:ext cx="6643734" cy="3643338"/>
          </a:xfrm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Происхождение </a:t>
            </a:r>
            <a:r>
              <a:rPr lang="ru-RU" sz="2400" dirty="0" smtClean="0">
                <a:solidFill>
                  <a:schemeClr val="tx1"/>
                </a:solidFill>
              </a:rPr>
              <a:t>понятия алгоритма </a:t>
            </a:r>
            <a:r>
              <a:rPr lang="ru-RU" sz="2400" dirty="0" smtClean="0">
                <a:solidFill>
                  <a:schemeClr val="tx1"/>
                </a:solidFill>
              </a:rPr>
              <a:t>	связано </a:t>
            </a:r>
            <a:r>
              <a:rPr lang="ru-RU" sz="2400" dirty="0" smtClean="0">
                <a:solidFill>
                  <a:schemeClr val="tx1"/>
                </a:solidFill>
              </a:rPr>
              <a:t>с именем великого </a:t>
            </a:r>
            <a:r>
              <a:rPr lang="ru-RU" sz="2400" dirty="0" smtClean="0">
                <a:solidFill>
                  <a:schemeClr val="tx1"/>
                </a:solidFill>
              </a:rPr>
              <a:t>	среднеазиатского </a:t>
            </a:r>
            <a:r>
              <a:rPr lang="ru-RU" sz="2400" dirty="0" smtClean="0">
                <a:solidFill>
                  <a:schemeClr val="tx1"/>
                </a:solidFill>
              </a:rPr>
              <a:t>ученого Аль </a:t>
            </a:r>
            <a:r>
              <a:rPr lang="ru-RU" sz="2400" dirty="0" smtClean="0">
                <a:solidFill>
                  <a:schemeClr val="tx1"/>
                </a:solidFill>
              </a:rPr>
              <a:t>	Хорезми</a:t>
            </a:r>
            <a:r>
              <a:rPr lang="ru-RU" sz="2400" dirty="0" smtClean="0">
                <a:solidFill>
                  <a:schemeClr val="tx1"/>
                </a:solidFill>
              </a:rPr>
              <a:t>, жившего в 9 веке н.э. Им </a:t>
            </a:r>
            <a:r>
              <a:rPr lang="ru-RU" sz="2400" dirty="0" smtClean="0">
                <a:solidFill>
                  <a:schemeClr val="tx1"/>
                </a:solidFill>
              </a:rPr>
              <a:t>	были </a:t>
            </a:r>
            <a:r>
              <a:rPr lang="ru-RU" sz="2400" dirty="0" smtClean="0">
                <a:solidFill>
                  <a:schemeClr val="tx1"/>
                </a:solidFill>
              </a:rPr>
              <a:t>сформулированы впервые </a:t>
            </a:r>
            <a:r>
              <a:rPr lang="ru-RU" sz="2400" dirty="0" smtClean="0">
                <a:solidFill>
                  <a:schemeClr val="tx1"/>
                </a:solidFill>
              </a:rPr>
              <a:t>	правила </a:t>
            </a:r>
            <a:r>
              <a:rPr lang="ru-RU" sz="2400" dirty="0" smtClean="0">
                <a:solidFill>
                  <a:schemeClr val="tx1"/>
                </a:solidFill>
              </a:rPr>
              <a:t>выполнения четырех </a:t>
            </a:r>
            <a:r>
              <a:rPr lang="ru-RU" sz="2400" dirty="0" smtClean="0">
                <a:solidFill>
                  <a:schemeClr val="tx1"/>
                </a:solidFill>
              </a:rPr>
              <a:t>	арифметических </a:t>
            </a:r>
            <a:r>
              <a:rPr lang="ru-RU" sz="2400" dirty="0" smtClean="0">
                <a:solidFill>
                  <a:schemeClr val="tx1"/>
                </a:solidFill>
              </a:rPr>
              <a:t>действий с </a:t>
            </a:r>
            <a:r>
              <a:rPr lang="ru-RU" sz="2400" dirty="0" smtClean="0">
                <a:solidFill>
                  <a:schemeClr val="tx1"/>
                </a:solidFill>
              </a:rPr>
              <a:t>	многозначными </a:t>
            </a:r>
            <a:r>
              <a:rPr lang="ru-RU" sz="2400" dirty="0" smtClean="0">
                <a:solidFill>
                  <a:schemeClr val="tx1"/>
                </a:solidFill>
              </a:rPr>
              <a:t>числами. Эти </a:t>
            </a:r>
            <a:r>
              <a:rPr lang="ru-RU" sz="2400" dirty="0" smtClean="0">
                <a:solidFill>
                  <a:schemeClr val="tx1"/>
                </a:solidFill>
              </a:rPr>
              <a:t>	правила </a:t>
            </a:r>
            <a:r>
              <a:rPr lang="ru-RU" sz="2400" dirty="0" smtClean="0">
                <a:solidFill>
                  <a:schemeClr val="tx1"/>
                </a:solidFill>
              </a:rPr>
              <a:t>носили название алгоритм.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Понятие алгоритма считается одним из древнейших. К началу 20 века слово «алгоритм» означало «всякий арифметический или алгебраический процесс, который выполняется по строго определенным правилам», именно так оно объясняется в Большой советской энциклопедии (1926).</a:t>
            </a:r>
          </a:p>
          <a:p>
            <a:pPr>
              <a:buNone/>
            </a:pPr>
            <a:r>
              <a:rPr lang="ru-RU" dirty="0" smtClean="0"/>
              <a:t> Понятие «алгоритм» возникло задолго до появления ЭВМ, но с развитием вычислительной техники его роль значительно возросла. В работах Поста (логик), Винера, Маркова (советский математик) слово «алгоритм» обрело новую жизнь.</a:t>
            </a:r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Алгоритм — строго детерминированная последовательность действий, описывающая процесс преобразования объекта из начального состояния в конечное, записанная с помощью понятных исполнителю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команд</a:t>
            </a:r>
          </a:p>
          <a:p>
            <a:pPr algn="just"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003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8" y="4071942"/>
            <a:ext cx="292895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8"/>
    <p:sndAc>
      <p:stSnd>
        <p:snd r:embed="rId2" name="type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Алгоритмом называется точная инструкция исполнителю в понятной для него форме, определяющая процесс достижения поставленной цели на основе имеющихся исходных данных за конечное число шагов.</a:t>
            </a:r>
            <a:endParaRPr lang="ru-RU" sz="4000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3857628"/>
          <a:ext cx="8229600" cy="1285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Группа1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Группа2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заваривание чая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лепке снеговика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57224" y="142852"/>
            <a:ext cx="6643734" cy="3143272"/>
          </a:xfrm>
        </p:spPr>
        <p:txBody>
          <a:bodyPr/>
          <a:lstStyle/>
          <a:p>
            <a:r>
              <a:rPr lang="ru-RU" dirty="0" smtClean="0"/>
              <a:t>А теперь давайте поиграем!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Разделитесь на две команды и составьте инструкции действий для: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 инструкции понятны? (понятность)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 ли команды четко прописаны и в правильной последовательности? (детерминированность)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общего во всех этих инструкциях? (дискретность)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получается после выполнения каждого алгоритма? (результативность)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Можно ли один алгоритм, например инструкцию по завариванию чая, применить для выполнения аналогичного действия, например заваривания травяного сбора? (массовость)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57224" y="142852"/>
            <a:ext cx="6643734" cy="928694"/>
          </a:xfrm>
        </p:spPr>
        <p:txBody>
          <a:bodyPr/>
          <a:lstStyle/>
          <a:p>
            <a:r>
              <a:rPr lang="ru-RU" dirty="0" smtClean="0"/>
              <a:t>Обсудим все инструкции по этим вопросам</a:t>
            </a:r>
            <a:endParaRPr lang="ru-RU" dirty="0"/>
          </a:p>
        </p:txBody>
      </p:sp>
    </p:spTree>
  </p:cSld>
  <p:clrMapOvr>
    <a:masterClrMapping/>
  </p:clrMapOvr>
  <p:transition spd="slow">
    <p:plus/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214422"/>
          <a:ext cx="7829576" cy="5643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57224" y="142852"/>
            <a:ext cx="7215238" cy="928694"/>
          </a:xfrm>
        </p:spPr>
        <p:txBody>
          <a:bodyPr/>
          <a:lstStyle/>
          <a:p>
            <a:r>
              <a:rPr lang="ru-RU" dirty="0" smtClean="0"/>
              <a:t>Основными свойствами алгоритмов являются:</a:t>
            </a:r>
            <a:endParaRPr lang="ru-RU" dirty="0"/>
          </a:p>
        </p:txBody>
      </p:sp>
    </p:spTree>
  </p:cSld>
  <p:clrMapOvr>
    <a:masterClrMapping/>
  </p:clrMapOvr>
  <p:transition spd="slow">
    <p:checker dir="vert"/>
    <p:sndAc>
      <p:stSnd>
        <p:snd r:embed="rId2" name="whoosh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07209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Способы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записи алгоритмов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Для записи алгоритмов используют самые разнообразные средства. Выбор средства определяется типом исполняемого алгоритма. Выделяют следующие основные способы записи алгоритмов: 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-вербальный (словесный), когда алгоритм описывается на человеческом языке; 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-псевдокоды, когда алгоритм описывается с помощью набора символов; 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-графический (язык блок-схем), когда алгоритм описывается с помощью набора графических изображений. 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программа, тексты на языках программирования.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57224" y="285728"/>
            <a:ext cx="6643734" cy="785818"/>
          </a:xfrm>
        </p:spPr>
        <p:txBody>
          <a:bodyPr/>
          <a:lstStyle/>
          <a:p>
            <a:r>
              <a:rPr lang="ru-RU" dirty="0" smtClean="0"/>
              <a:t>Способы записи алгоритмов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a3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12" y="4214818"/>
            <a:ext cx="2590811" cy="2372892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TS101973522</Template>
  <TotalTime>144</TotalTime>
  <Words>402</Words>
  <PresentationFormat>Экран (4:3)</PresentationFormat>
  <Paragraphs>48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Tema de Office</vt:lpstr>
      <vt:lpstr>Слайд 1</vt:lpstr>
      <vt:lpstr>Происхождение понятия алгоритма  связано с именем великого  среднеазиатского ученого Аль  Хорезми, жившего в 9 веке н.э. Им  были сформулированы впервые  правила выполнения четырех  арифметических действий с  многозначными числами. Эти  правила носили название алгоритм.</vt:lpstr>
      <vt:lpstr>Слайд 3</vt:lpstr>
      <vt:lpstr>Слайд 4</vt:lpstr>
      <vt:lpstr>Слайд 5</vt:lpstr>
      <vt:lpstr>А теперь давайте поиграем!  Разделитесь на две команды и составьте инструкции действий для: </vt:lpstr>
      <vt:lpstr>Обсудим все инструкции по этим вопросам</vt:lpstr>
      <vt:lpstr>Основными свойствами алгоритмов являются:</vt:lpstr>
      <vt:lpstr>Способы записи алгоритмов </vt:lpstr>
      <vt:lpstr>Ответьте на вопросы: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школа</cp:lastModifiedBy>
  <cp:revision>15</cp:revision>
  <dcterms:modified xsi:type="dcterms:W3CDTF">2014-03-03T09:32:09Z</dcterms:modified>
</cp:coreProperties>
</file>